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538" r:id="rId2"/>
    <p:sldId id="506" r:id="rId3"/>
    <p:sldId id="520" r:id="rId4"/>
    <p:sldId id="518" r:id="rId5"/>
    <p:sldId id="519" r:id="rId6"/>
    <p:sldId id="507" r:id="rId7"/>
    <p:sldId id="508" r:id="rId8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.Strauss-Daphne" id="{D75EB133-CD2E-44A4-86CD-8BE51F1191D6}">
          <p14:sldIdLst>
            <p14:sldId id="538"/>
            <p14:sldId id="506"/>
            <p14:sldId id="520"/>
            <p14:sldId id="518"/>
            <p14:sldId id="519"/>
            <p14:sldId id="507"/>
            <p14:sldId id="508"/>
          </p14:sldIdLst>
        </p14:section>
        <p14:section name="Default Section" id="{3F54A34B-8A21-D64C-B2A6-3BAD3CDA912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4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baike.baidu.com/item/%E9%98%BF%E6%B3%A2%E7%BD%97/22709" TargetMode="External"/><Relationship Id="rId3" Type="http://schemas.openxmlformats.org/officeDocument/2006/relationships/hyperlink" Target="https://baike.baidu.com/item/%E5%B8%8C%E8%85%8A%E7%A5%9E%E8%AF%9D/63444" TargetMode="External"/><Relationship Id="rId7" Type="http://schemas.openxmlformats.org/officeDocument/2006/relationships/hyperlink" Target="https://baike.baidu.com/item/%E5%B8%8C%E8%85%8A%E6%96%87%E5%8C%96/12764203" TargetMode="External"/><Relationship Id="rId2" Type="http://schemas.openxmlformats.org/officeDocument/2006/relationships/hyperlink" Target="https://baike.baidu.com/item/%E5%A5%A5%E7%BB%B4%E5%BE%B7/1574090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baike.baidu.com/item/%E5%BC%80%E5%9B%BD%E7%9A%87%E5%B8%9D/7304755" TargetMode="External"/><Relationship Id="rId5" Type="http://schemas.openxmlformats.org/officeDocument/2006/relationships/hyperlink" Target="https://baike.baidu.com/item/%E7%BD%97%E9%A9%AC%E5%B8%9D%E5%9B%BD/3059" TargetMode="External"/><Relationship Id="rId4" Type="http://schemas.openxmlformats.org/officeDocument/2006/relationships/hyperlink" Target="https://baike.baidu.com/item/%E7%BD%97%E9%A9%AC%E7%9A%87%E5%B8%9D/416182" TargetMode="External"/><Relationship Id="rId9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F2CC38FF-19C1-FC61-6AF7-A89B2E5BD7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4821" b="-2"/>
          <a:stretch/>
        </p:blipFill>
        <p:spPr>
          <a:xfrm>
            <a:off x="261405" y="321732"/>
            <a:ext cx="4610854" cy="301740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1FA932E3-BC38-34ED-331B-63EF75A15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84" y="3429000"/>
            <a:ext cx="4880159" cy="3017405"/>
          </a:xfrm>
          <a:prstGeom prst="rect">
            <a:avLst/>
          </a:prstGeom>
        </p:spPr>
      </p:pic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24A9E6FB-40DC-48D8-35D3-90108721F3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643" y="0"/>
            <a:ext cx="4877153" cy="667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42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F2CC38FF-19C1-FC61-6AF7-A89B2E5BD7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4821" b="-2"/>
          <a:stretch/>
        </p:blipFill>
        <p:spPr>
          <a:xfrm>
            <a:off x="261405" y="321732"/>
            <a:ext cx="4610854" cy="301740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1FA932E3-BC38-34ED-331B-63EF75A15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84" y="3429000"/>
            <a:ext cx="4880159" cy="301740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FB711A9-F7B3-7609-D778-9165AB3E24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73" t="-1" b="-301"/>
          <a:stretch/>
        </p:blipFill>
        <p:spPr>
          <a:xfrm>
            <a:off x="5141563" y="103312"/>
            <a:ext cx="4624953" cy="64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253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04B7F350-AF44-3806-D857-5B79A263B85D}"/>
              </a:ext>
            </a:extLst>
          </p:cNvPr>
          <p:cNvSpPr txBox="1"/>
          <p:nvPr/>
        </p:nvSpPr>
        <p:spPr>
          <a:xfrm>
            <a:off x="-2477" y="2525347"/>
            <a:ext cx="5260277" cy="18073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月桂女神达芙妮</a:t>
            </a:r>
            <a:endParaRPr lang="en-US" altLang="zh-CN" sz="1000" b="0" i="0" dirty="0">
              <a:effectLst/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达芙妮的故事起源自泛希腊晚期的一个非常简略的地方传说，在公元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1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世纪左右的罗马诗人</a:t>
            </a:r>
            <a:r>
              <a:rPr lang="zh-CN" altLang="en-US" sz="1000" b="0" i="0" u="none" strike="noStrike" dirty="0">
                <a:effectLst/>
                <a:latin typeface="DengXian Light (Überschriften)"/>
                <a:ea typeface="+mj-ea"/>
                <a:cs typeface="+mj-cs"/>
                <a:hlinkClick r:id="rId2"/>
              </a:rPr>
              <a:t>奥维德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所写作的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《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变形记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》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中被创作出来。本质上，达芙妮的故事不是</a:t>
            </a:r>
            <a:r>
              <a:rPr lang="zh-CN" altLang="en-US" sz="1000" b="0" i="0" u="none" strike="noStrike" dirty="0">
                <a:effectLst/>
                <a:latin typeface="DengXian Light (Überschriften)"/>
                <a:ea typeface="+mj-ea"/>
                <a:cs typeface="+mj-cs"/>
                <a:hlinkClick r:id="rId3"/>
              </a:rPr>
              <a:t>希腊神话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，而是罗马人</a:t>
            </a:r>
            <a:r>
              <a:rPr lang="zh-CN" altLang="en-US" sz="1000" b="0" i="0" u="none" strike="noStrike" dirty="0">
                <a:effectLst/>
                <a:latin typeface="DengXian Light (Überschriften)"/>
                <a:ea typeface="+mj-ea"/>
                <a:cs typeface="+mj-cs"/>
                <a:hlinkClick r:id="rId2"/>
              </a:rPr>
              <a:t>奥维德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的原创。罗马人奥维德创作这个故事的目的，实际上主要是为了解释</a:t>
            </a:r>
            <a:r>
              <a:rPr lang="zh-CN" altLang="en-US" sz="1000" b="0" i="0" u="none" strike="noStrike" dirty="0">
                <a:effectLst/>
                <a:latin typeface="DengXian Light (Überschriften)"/>
                <a:ea typeface="+mj-ea"/>
                <a:cs typeface="+mj-cs"/>
                <a:hlinkClick r:id="rId4"/>
              </a:rPr>
              <a:t>罗马皇帝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为什么头戴桂冠。因为在奥维德生活的时期，</a:t>
            </a:r>
            <a:r>
              <a:rPr lang="zh-CN" altLang="en-US" sz="1000" b="0" i="0" u="none" strike="noStrike" dirty="0">
                <a:effectLst/>
                <a:latin typeface="DengXian Light (Überschriften)"/>
                <a:ea typeface="+mj-ea"/>
                <a:cs typeface="+mj-cs"/>
                <a:hlinkClick r:id="rId5"/>
              </a:rPr>
              <a:t>罗马帝国</a:t>
            </a:r>
            <a:r>
              <a:rPr lang="zh-CN" altLang="en-US" sz="1000" b="0" i="0" u="none" strike="noStrike" dirty="0">
                <a:effectLst/>
                <a:latin typeface="DengXian Light (Überschriften)"/>
                <a:ea typeface="+mj-ea"/>
                <a:cs typeface="+mj-cs"/>
                <a:hlinkClick r:id="rId6"/>
              </a:rPr>
              <a:t>开国皇帝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奥古斯都大力鼓励罗马对</a:t>
            </a:r>
            <a:r>
              <a:rPr lang="zh-CN" altLang="en-US" sz="1000" b="0" i="0" u="none" strike="noStrike" dirty="0">
                <a:effectLst/>
                <a:latin typeface="DengXian Light (Überschriften)"/>
                <a:ea typeface="+mj-ea"/>
                <a:cs typeface="+mj-cs"/>
                <a:hlinkClick r:id="rId7"/>
              </a:rPr>
              <a:t>希腊文化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的继承，他自称</a:t>
            </a:r>
            <a:r>
              <a:rPr lang="zh-CN" altLang="en-US" sz="1000" b="0" i="0" u="none" strike="noStrike" dirty="0">
                <a:effectLst/>
                <a:latin typeface="DengXian Light (Überschriften)"/>
                <a:ea typeface="+mj-ea"/>
                <a:cs typeface="+mj-cs"/>
                <a:hlinkClick r:id="rId8"/>
              </a:rPr>
              <a:t>阿波罗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在人间的化身或者阿波罗之子，阿波罗和他的桂冠，也因此成为了罗马皇权的某种象征。</a:t>
            </a:r>
            <a:endParaRPr lang="en-US" sz="1000" dirty="0"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《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达芙妮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》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是理查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.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施特劳斯的第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13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部歌剧，其副标题为‘牧羊人的一幕悲剧’（</a:t>
            </a:r>
            <a:r>
              <a:rPr lang="en-US" sz="1000" b="0" i="0" dirty="0">
                <a:effectLst/>
                <a:latin typeface="DengXian Light (Überschriften)"/>
                <a:ea typeface="+mj-ea"/>
                <a:cs typeface="+mj-cs"/>
              </a:rPr>
              <a:t>A Bucolic Tragedy in One Act）。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其德文脚本作者是约瑟夫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.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格雷戈尔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(</a:t>
            </a:r>
            <a:r>
              <a:rPr lang="en-US" sz="1000" b="0" i="0" dirty="0">
                <a:effectLst/>
                <a:latin typeface="DengXian Light (Überschriften)"/>
                <a:ea typeface="+mj-ea"/>
                <a:cs typeface="+mj-cs"/>
              </a:rPr>
              <a:t>Joseph Gregor)。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这部歌剧的情节大致根据罗马诗人奥维德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(</a:t>
            </a:r>
            <a:r>
              <a:rPr lang="en-US" sz="1000" b="0" i="0" dirty="0">
                <a:effectLst/>
                <a:latin typeface="DengXian Light (Überschriften)"/>
                <a:ea typeface="+mj-ea"/>
                <a:cs typeface="+mj-cs"/>
              </a:rPr>
              <a:t>Ovid)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的神话故事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《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变形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》(</a:t>
            </a:r>
            <a:r>
              <a:rPr lang="en-US" sz="1000" b="0" i="0" dirty="0">
                <a:effectLst/>
                <a:latin typeface="DengXian Light (Überschriften)"/>
                <a:ea typeface="+mj-ea"/>
                <a:cs typeface="+mj-cs"/>
              </a:rPr>
              <a:t>Metamorphoses)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改编而成，其中还加入了尤利劈德斯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(</a:t>
            </a:r>
            <a:r>
              <a:rPr lang="en-US" sz="1000" b="0" i="0" dirty="0">
                <a:effectLst/>
                <a:latin typeface="DengXian Light (Überschriften)"/>
                <a:ea typeface="+mj-ea"/>
                <a:cs typeface="+mj-cs"/>
              </a:rPr>
              <a:t>Euripides)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的巴查埃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(</a:t>
            </a:r>
            <a:r>
              <a:rPr lang="en-US" sz="1000" b="0" i="0" dirty="0">
                <a:effectLst/>
                <a:latin typeface="DengXian Light (Überschriften)"/>
                <a:ea typeface="+mj-ea"/>
                <a:cs typeface="+mj-cs"/>
              </a:rPr>
              <a:t>Bacchae - 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酒神之女伴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)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的一些情节。</a:t>
            </a:r>
            <a:endParaRPr lang="en-US" altLang="zh-CN" sz="1000" b="0" i="0" dirty="0">
              <a:effectLst/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贞洁的少女达芙妮唱着赞美自然的赞歌。她像树木和花朵一样热爱阳光，但对人类的浪漫毫无兴趣。她无法回报儿时玩伴留基波的爱，拒绝为即将到来的狄奥尼索斯节穿上礼服，留给留基波她拒绝的礼服。</a:t>
            </a:r>
            <a:endParaRPr lang="en-US" altLang="zh-CN" sz="1000" b="0" i="0" dirty="0">
              <a:effectLst/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达芙妮的父亲佩内俄斯告诉他的朋友们，他确信众神很快就会回到人间。他建议准备盛宴欢迎阿波罗。就在这时，一位神秘的牧人出现了。佩内奥斯派人请达芙妮照顾来访者。</a:t>
            </a:r>
            <a:endParaRPr lang="en-US" altLang="zh-CN" sz="1000" b="0" i="0" dirty="0">
              <a:effectLst/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奇怪的牧人告诉达芙妮他在战车上看到了她，并重复她之前唱的自然赞美诗中的短语。他向她保证她永远不需要离开太阳，她接受了他的拥抱。但是当他开始谈论爱情时，她变得害怕并跑了出去。</a:t>
            </a:r>
            <a:endParaRPr lang="en-US" altLang="zh-CN" sz="1000" b="0" i="0" dirty="0">
              <a:effectLst/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在狄奥尼索斯的节日里，留基波斯是穿着达芙妮裙子的妇女之一，他邀请她跳舞。她相信他是个女人，同意了，但奇怪的牧人以一声霹雳停止了舞蹈，说她被骗了。达芙妮回答说，</a:t>
            </a:r>
            <a:r>
              <a:rPr lang="en-US" altLang="zh-CN" sz="1000" b="0" i="0" dirty="0" err="1">
                <a:effectLst/>
                <a:latin typeface="DengXian Light (Überschriften)"/>
                <a:ea typeface="+mj-ea"/>
                <a:cs typeface="+mj-cs"/>
              </a:rPr>
              <a:t>Leukippos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 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和陌生人都在伪装，而陌生人表明自己是太阳神阿波罗。达芙妮拒绝了她的两个追求者，而阿波罗用箭刺穿了 </a:t>
            </a:r>
            <a:r>
              <a:rPr lang="en-US" altLang="zh-CN" sz="1000" b="0" i="0" dirty="0" err="1">
                <a:effectLst/>
                <a:latin typeface="DengXian Light (Überschriften)"/>
                <a:ea typeface="+mj-ea"/>
                <a:cs typeface="+mj-cs"/>
              </a:rPr>
              <a:t>Leukippos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。</a:t>
            </a:r>
            <a:endParaRPr lang="en-US" altLang="zh-CN" sz="1000" b="0" i="0" dirty="0">
              <a:effectLst/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达芙妮与垂死的 </a:t>
            </a:r>
            <a:r>
              <a:rPr lang="en-US" altLang="zh-CN" sz="1000" b="0" i="0" dirty="0" err="1">
                <a:effectLst/>
                <a:latin typeface="DengXian Light (Überschriften)"/>
                <a:ea typeface="+mj-ea"/>
                <a:cs typeface="+mj-cs"/>
              </a:rPr>
              <a:t>Leukippos</a:t>
            </a:r>
            <a:r>
              <a:rPr lang="en-US" altLang="zh-CN" sz="1000" b="0" i="0" dirty="0">
                <a:effectLst/>
                <a:latin typeface="DengXian Light (Überschriften)"/>
                <a:ea typeface="+mj-ea"/>
                <a:cs typeface="+mj-cs"/>
              </a:rPr>
              <a:t> </a:t>
            </a:r>
            <a:r>
              <a:rPr lang="zh-CN" altLang="en-US" sz="1000" b="0" i="0" dirty="0">
                <a:effectLst/>
                <a:latin typeface="DengXian Light (Überschriften)"/>
                <a:ea typeface="+mj-ea"/>
                <a:cs typeface="+mj-cs"/>
              </a:rPr>
              <a:t>一起哀悼。阿波罗充满了遗憾。他请求宙斯以她喜爱的一棵树的形式赋予达芙妮新的生命。达芙妮变了，她为与大自然的结合而高兴。这个变形场景，变态，在弦乐部分是华丽的银色。</a:t>
            </a:r>
            <a:endParaRPr lang="en-US" altLang="zh-CN" sz="1000" b="0" i="0" dirty="0">
              <a:effectLst/>
              <a:latin typeface="DengXian Light (Überschriften)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DengXian Light (Überschriften)"/>
              <a:ea typeface="+mj-ea"/>
              <a:cs typeface="+mj-cs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 dirty="0">
              <a:latin typeface="DengXian Light (Überschriften)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000" b="0" i="0" dirty="0">
                <a:effectLst/>
                <a:latin typeface="DengXian Light (Überschriften)"/>
              </a:rPr>
              <a:t>达芙妮，河神和大地母亲的女儿，天性纯洁，类似于树木、花朵和泉水。在纪念狄俄尼索斯的葡萄藤节上，年轻的玩伴留基普斯和阿波罗神向这位迷人的若虫求爱，但由于她的天性，她无法感受到肉欲的爱。</a:t>
            </a:r>
            <a:r>
              <a:rPr lang="en-US" altLang="zh-CN" sz="1000" b="0" i="0" dirty="0">
                <a:effectLst/>
                <a:latin typeface="DengXian Light (Überschriften)"/>
              </a:rPr>
              <a:t>Leucippus </a:t>
            </a:r>
            <a:r>
              <a:rPr lang="zh-CN" altLang="en-US" sz="1000" b="0" i="0" dirty="0">
                <a:effectLst/>
                <a:latin typeface="DengXian Light (Überschriften)"/>
              </a:rPr>
              <a:t>尝试了一个诡计，将自己伪装成一个女孩，并给了她狄俄尼索斯魔药来挑逗她的感官。阿波罗在争执中揭开对手的面具并杀死了他。达芙妮因喝了葡萄藤饮料而感到无辜的内疚和与她的本性疏远。阿波罗心存怜悯，请求神父宙斯把达芙妮还给自己，如果不是女人，那就是常青的月桂树。转变发生了。</a:t>
            </a:r>
            <a:endParaRPr lang="en-US" sz="1000" dirty="0">
              <a:latin typeface="DengXian Light (Überschriften)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DengXian Light (Überschriften)"/>
              <a:ea typeface="+mj-ea"/>
              <a:cs typeface="+mj-cs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1C8974B-A307-527D-F629-37E389D438F1}"/>
              </a:ext>
            </a:extLst>
          </p:cNvPr>
          <p:cNvSpPr txBox="1"/>
          <p:nvPr/>
        </p:nvSpPr>
        <p:spPr>
          <a:xfrm>
            <a:off x="119062" y="3181022"/>
            <a:ext cx="3753442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 dirty="0">
              <a:latin typeface="DengXian Light (Überschriften)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FE39D92-FC43-AC33-4F18-3828DFEB91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0" r="6785"/>
          <a:stretch/>
        </p:blipFill>
        <p:spPr bwMode="auto">
          <a:xfrm>
            <a:off x="5061237" y="10"/>
            <a:ext cx="4844763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8378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Nachthimmel enthält.&#10;&#10;Automatisch generierte Beschreibung">
            <a:extLst>
              <a:ext uri="{FF2B5EF4-FFF2-40B4-BE49-F238E27FC236}">
                <a16:creationId xmlns:a16="http://schemas.microsoft.com/office/drawing/2014/main" id="{7131BEE1-84B6-9359-6127-78A6F534B3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64" r="3" b="3"/>
          <a:stretch/>
        </p:blipFill>
        <p:spPr>
          <a:xfrm>
            <a:off x="4505512" y="3511296"/>
            <a:ext cx="3784094" cy="3346704"/>
          </a:xfrm>
          <a:prstGeom prst="rect">
            <a:avLst/>
          </a:prstGeom>
        </p:spPr>
      </p:pic>
      <p:pic>
        <p:nvPicPr>
          <p:cNvPr id="11" name="Grafik 10" descr="Ein Bild, das legend, Natur, Schnee enthält.&#10;&#10;Automatisch generierte Beschreibung">
            <a:extLst>
              <a:ext uri="{FF2B5EF4-FFF2-40B4-BE49-F238E27FC236}">
                <a16:creationId xmlns:a16="http://schemas.microsoft.com/office/drawing/2014/main" id="{3F285684-F37A-6CC6-436D-BA2C03509E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05512" cy="6858000"/>
          </a:xfrm>
          <a:prstGeom prst="rect">
            <a:avLst/>
          </a:prstGeom>
        </p:spPr>
      </p:pic>
      <p:pic>
        <p:nvPicPr>
          <p:cNvPr id="13" name="Grafik 12" descr="Ein Bild, das draußen enthält.&#10;&#10;Automatisch generierte Beschreibung">
            <a:extLst>
              <a:ext uri="{FF2B5EF4-FFF2-40B4-BE49-F238E27FC236}">
                <a16:creationId xmlns:a16="http://schemas.microsoft.com/office/drawing/2014/main" id="{38D5EEA3-2363-5022-29CD-E76F8A1418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5512" y="0"/>
            <a:ext cx="5399249" cy="359949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8D3BDF8F-E898-EE44-F670-D619D07EC7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4821" b="-2"/>
          <a:stretch/>
        </p:blipFill>
        <p:spPr>
          <a:xfrm>
            <a:off x="8289606" y="5811891"/>
            <a:ext cx="1598544" cy="104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76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draußen enthält.&#10;&#10;Automatisch generierte Beschreibung">
            <a:extLst>
              <a:ext uri="{FF2B5EF4-FFF2-40B4-BE49-F238E27FC236}">
                <a16:creationId xmlns:a16="http://schemas.microsoft.com/office/drawing/2014/main" id="{A900ED5A-BF7D-DE70-0522-D11F81B6B3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8" b="3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3" name="Grafik 2" descr="Ein Bild, das Text, Natur enthält.&#10;&#10;Automatisch generierte Beschreibung">
            <a:extLst>
              <a:ext uri="{FF2B5EF4-FFF2-40B4-BE49-F238E27FC236}">
                <a16:creationId xmlns:a16="http://schemas.microsoft.com/office/drawing/2014/main" id="{9B67B5E6-4D3C-1429-B748-CBE3E4876B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46" r="2359" b="2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7" name="Grafik 6" descr="Ein Bild, das Text, Natur, Frühling enthält.&#10;&#10;Automatisch generierte Beschreibung">
            <a:extLst>
              <a:ext uri="{FF2B5EF4-FFF2-40B4-BE49-F238E27FC236}">
                <a16:creationId xmlns:a16="http://schemas.microsoft.com/office/drawing/2014/main" id="{867AE36B-5B4F-6925-4B36-C8395AD189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5" r="-4" b="-3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5" name="Grafik 4" descr="Ein Bild, das Natur, draußen, Tag, Nachthimmel enthält.&#10;&#10;Automatisch generierte Beschreibung">
            <a:extLst>
              <a:ext uri="{FF2B5EF4-FFF2-40B4-BE49-F238E27FC236}">
                <a16:creationId xmlns:a16="http://schemas.microsoft.com/office/drawing/2014/main" id="{A844AE7E-9691-92AF-877C-3D4C5E25DC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" r="7042" b="3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931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3CCE441-B786-331F-0BE9-B49D12517B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74" b="-1"/>
          <a:stretch/>
        </p:blipFill>
        <p:spPr>
          <a:xfrm>
            <a:off x="146476" y="161490"/>
            <a:ext cx="9609504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14124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C342115-751B-00CB-80DA-A581AE921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70"/>
            <a:ext cx="9906000" cy="681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363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714</Words>
  <Application>Microsoft Macintosh PowerPoint</Application>
  <PresentationFormat>A4 Paper (210x297 mm)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DengXian Light (Überschriften)</vt:lpstr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326</cp:revision>
  <cp:lastPrinted>2022-12-15T13:45:23Z</cp:lastPrinted>
  <dcterms:created xsi:type="dcterms:W3CDTF">2022-11-07T20:45:57Z</dcterms:created>
  <dcterms:modified xsi:type="dcterms:W3CDTF">2023-10-14T19:34:23Z</dcterms:modified>
</cp:coreProperties>
</file>

<file path=docProps/thumbnail.jpeg>
</file>